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4" ContentType="video/mp4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9" r:id="rId11"/>
    <p:sldId id="270" r:id="rId12"/>
    <p:sldId id="271" r:id="rId13"/>
    <p:sldId id="272" r:id="rId14"/>
    <p:sldId id="278" r:id="rId15"/>
    <p:sldId id="274" r:id="rId16"/>
    <p:sldId id="277" r:id="rId17"/>
    <p:sldId id="280" r:id="rId18"/>
    <p:sldId id="279" r:id="rId19"/>
    <p:sldId id="281" r:id="rId20"/>
    <p:sldId id="282" r:id="rId21"/>
    <p:sldId id="283" r:id="rId22"/>
  </p:sldIdLst>
  <p:sldSz cx="12192000" cy="6858000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3" autoAdjust="0"/>
    <p:restoredTop sz="91419"/>
  </p:normalViewPr>
  <p:slideViewPr>
    <p:cSldViewPr snapToGrid="0" snapToObjects="1">
      <p:cViewPr varScale="1">
        <p:scale>
          <a:sx n="104" d="100"/>
          <a:sy n="104" d="100"/>
        </p:scale>
        <p:origin x="1048" y="2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E070F-056A-EF46-8F28-B603D057C661}" type="datetimeFigureOut">
              <a:rPr lang="nb-NO" smtClean="0"/>
              <a:t>31.10.2016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71C88-A8C4-B64E-9416-E16EC25648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0678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71C88-A8C4-B64E-9416-E16EC2564890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5797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1087" y="2677415"/>
            <a:ext cx="10363200" cy="901094"/>
          </a:xfrm>
        </p:spPr>
        <p:txBody>
          <a:bodyPr anchor="t" anchorCtr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91087" y="3645154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53493" y="6537870"/>
            <a:ext cx="456108" cy="252102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1" i="0" smtClean="0">
                <a:solidFill>
                  <a:schemeClr val="bg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88392" y="6421248"/>
            <a:ext cx="569288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4" name="Bilde 3" descr="hor_blaa_strip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8336"/>
            <a:ext cx="12192000" cy="35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041126" y="1335165"/>
            <a:ext cx="7772400" cy="1125647"/>
          </a:xfrm>
        </p:spPr>
        <p:txBody>
          <a:bodyPr>
            <a:normAutofit fontScale="90000"/>
          </a:bodyPr>
          <a:lstStyle/>
          <a:p>
            <a:r>
              <a:rPr lang="nb-NO" dirty="0" err="1"/>
              <a:t>Modeling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Obstructive</a:t>
            </a:r>
            <a:r>
              <a:rPr lang="nb-NO" dirty="0"/>
              <a:t> </a:t>
            </a:r>
            <a:r>
              <a:rPr lang="nb-NO" dirty="0" err="1"/>
              <a:t>Sleep</a:t>
            </a:r>
            <a:r>
              <a:rPr lang="nb-NO" dirty="0"/>
              <a:t> </a:t>
            </a:r>
            <a:r>
              <a:rPr lang="nb-NO" dirty="0" err="1"/>
              <a:t>Apnea</a:t>
            </a:r>
            <a:r>
              <a:rPr lang="nb-NO" dirty="0"/>
              <a:t> by Fluid </a:t>
            </a:r>
            <a:r>
              <a:rPr lang="nb-NO" dirty="0" err="1"/>
              <a:t>Structure</a:t>
            </a:r>
            <a:r>
              <a:rPr lang="nb-NO" dirty="0"/>
              <a:t> </a:t>
            </a:r>
            <a:r>
              <a:rPr lang="nb-NO" dirty="0" err="1"/>
              <a:t>Interaction</a:t>
            </a:r>
            <a:r>
              <a:rPr lang="nb-NO" dirty="0"/>
              <a:t> in The </a:t>
            </a:r>
            <a:r>
              <a:rPr lang="nb-NO" dirty="0" err="1"/>
              <a:t>Upper</a:t>
            </a:r>
            <a:r>
              <a:rPr lang="nb-NO" dirty="0"/>
              <a:t> </a:t>
            </a:r>
            <a:r>
              <a:rPr lang="nb-NO" dirty="0" err="1"/>
              <a:t>airways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116541" y="2979131"/>
            <a:ext cx="7772400" cy="1752600"/>
          </a:xfrm>
        </p:spPr>
        <p:txBody>
          <a:bodyPr>
            <a:normAutofit/>
          </a:bodyPr>
          <a:lstStyle/>
          <a:p>
            <a:endParaRPr lang="nb-NO" dirty="0"/>
          </a:p>
          <a:p>
            <a:endParaRPr lang="nb-NO" dirty="0"/>
          </a:p>
          <a:p>
            <a:r>
              <a:rPr lang="nb-NO" dirty="0"/>
              <a:t>Mads H. S. Moxness</a:t>
            </a:r>
          </a:p>
          <a:p>
            <a:r>
              <a:rPr lang="nb-NO" sz="1800" dirty="0" err="1"/>
              <a:t>Aleris</a:t>
            </a:r>
            <a:r>
              <a:rPr lang="nb-NO" sz="1800" dirty="0"/>
              <a:t> sykehus/Institutt for </a:t>
            </a:r>
            <a:r>
              <a:rPr lang="nb-NO" sz="1800" dirty="0" err="1"/>
              <a:t>nevromedisin</a:t>
            </a:r>
            <a:r>
              <a:rPr lang="nb-NO" sz="1800" dirty="0"/>
              <a:t> NTNU</a:t>
            </a:r>
          </a:p>
        </p:txBody>
      </p:sp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Klinisk forskning</a:t>
            </a:r>
          </a:p>
        </p:txBody>
      </p:sp>
      <p:sp>
        <p:nvSpPr>
          <p:cNvPr id="4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Retrospektiv kohort; en synergistisk effekt av volumreduksjon og septumplastikk hos OSA pasienter.</a:t>
            </a:r>
          </a:p>
          <a:p>
            <a:r>
              <a:rPr lang="nb-NO" dirty="0">
                <a:solidFill>
                  <a:srgbClr val="0070C0"/>
                </a:solidFill>
              </a:rPr>
              <a:t>Prospektiv analyse av geometri og </a:t>
            </a:r>
            <a:r>
              <a:rPr lang="nb-NO" dirty="0" err="1">
                <a:solidFill>
                  <a:srgbClr val="0070C0"/>
                </a:solidFill>
              </a:rPr>
              <a:t>flow</a:t>
            </a:r>
            <a:r>
              <a:rPr lang="nb-NO" dirty="0">
                <a:solidFill>
                  <a:srgbClr val="0070C0"/>
                </a:solidFill>
              </a:rPr>
              <a:t> hos pasienter med OSA </a:t>
            </a:r>
            <a:r>
              <a:rPr lang="nb-NO" dirty="0" err="1">
                <a:solidFill>
                  <a:srgbClr val="0070C0"/>
                </a:solidFill>
              </a:rPr>
              <a:t>vs</a:t>
            </a:r>
            <a:r>
              <a:rPr lang="nb-NO" dirty="0">
                <a:solidFill>
                  <a:srgbClr val="0070C0"/>
                </a:solidFill>
              </a:rPr>
              <a:t> friske individer.</a:t>
            </a:r>
          </a:p>
          <a:p>
            <a:r>
              <a:rPr lang="nb-NO" dirty="0"/>
              <a:t>Prospektiv studie 2015-17; 30 pasienter med OSA og nasalstenose som krever kirurgisk behandling. Søvnregistrering, CT og MR av nesekavitet og luftrør før og etter kirurgi.  Akustisk </a:t>
            </a:r>
            <a:r>
              <a:rPr lang="nb-NO" dirty="0" err="1"/>
              <a:t>rhinometri</a:t>
            </a:r>
            <a:r>
              <a:rPr lang="nb-NO" dirty="0"/>
              <a:t>, </a:t>
            </a:r>
            <a:r>
              <a:rPr lang="nb-NO" dirty="0" err="1"/>
              <a:t>Rhinomanometri</a:t>
            </a:r>
            <a:r>
              <a:rPr lang="nb-NO" dirty="0"/>
              <a:t>, </a:t>
            </a:r>
            <a:r>
              <a:rPr lang="nb-NO" dirty="0" err="1"/>
              <a:t>rhinoresistometri</a:t>
            </a:r>
            <a:r>
              <a:rPr lang="nb-NO" dirty="0"/>
              <a:t> og PNIF før og etter kirurgi. Gir informasjon som kan benyttes i en CFD modell for å studere FSI hos pasientene. </a:t>
            </a:r>
          </a:p>
        </p:txBody>
      </p:sp>
    </p:spTree>
    <p:extLst>
      <p:ext uri="{BB962C8B-B14F-4D97-AF65-F5344CB8AC3E}">
        <p14:creationId xmlns:p14="http://schemas.microsoft.com/office/powerpoint/2010/main" val="107984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Prospektiv case-</a:t>
            </a:r>
            <a:r>
              <a:rPr lang="nb-NO" dirty="0" err="1"/>
              <a:t>control</a:t>
            </a:r>
            <a:r>
              <a:rPr lang="nb-NO" dirty="0"/>
              <a:t> studie</a:t>
            </a:r>
          </a:p>
        </p:txBody>
      </p:sp>
      <p:sp>
        <p:nvSpPr>
          <p:cNvPr id="4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Er det forskjell på MCA, NCV og PNIF hos pasienter med OSA </a:t>
            </a:r>
            <a:r>
              <a:rPr lang="nb-NO" dirty="0" err="1"/>
              <a:t>vs</a:t>
            </a:r>
            <a:r>
              <a:rPr lang="nb-NO" dirty="0"/>
              <a:t> friske?</a:t>
            </a:r>
          </a:p>
          <a:p>
            <a:r>
              <a:rPr lang="nb-NO" dirty="0"/>
              <a:t>Inkluderte 93 pasienter og 92 kontroll individer fra 2010 til 2015.</a:t>
            </a:r>
          </a:p>
          <a:p>
            <a:r>
              <a:rPr lang="nb-NO" dirty="0"/>
              <a:t>MCA, NCV og PNIF målt ved baseline og etter 15 min avsvelling i pasientgruppen og kontrollgruppen</a:t>
            </a:r>
          </a:p>
        </p:txBody>
      </p:sp>
    </p:spTree>
    <p:extLst>
      <p:ext uri="{BB962C8B-B14F-4D97-AF65-F5344CB8AC3E}">
        <p14:creationId xmlns:p14="http://schemas.microsoft.com/office/powerpoint/2010/main" val="53345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69374"/>
              </p:ext>
            </p:extLst>
          </p:nvPr>
        </p:nvGraphicFramePr>
        <p:xfrm>
          <a:off x="0" y="280335"/>
          <a:ext cx="12017188" cy="6078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73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67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09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91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3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8554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521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919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44243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523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Before decongestion</a:t>
                      </a:r>
                      <a:endParaRPr lang="nb-NO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After decongestion</a:t>
                      </a:r>
                      <a:endParaRPr lang="nb-NO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22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OSA (N=93)</a:t>
                      </a:r>
                      <a:endParaRPr lang="nb-NO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Controls (N=92)</a:t>
                      </a:r>
                      <a:endParaRPr lang="nb-NO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</a:t>
                      </a:r>
                      <a:endParaRPr lang="nb-NO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95% CI</a:t>
                      </a:r>
                      <a:endParaRPr lang="nb-NO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OSA (N=93)</a:t>
                      </a:r>
                      <a:endParaRPr lang="nb-NO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Controls (N=92)</a:t>
                      </a:r>
                      <a:endParaRPr lang="nb-NO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</a:t>
                      </a:r>
                      <a:endParaRPr lang="nb-NO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95%CI</a:t>
                      </a:r>
                      <a:endParaRPr lang="nb-NO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22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MCA</a:t>
                      </a:r>
                      <a:r>
                        <a:rPr lang="en-GB" sz="1200" baseline="-25000">
                          <a:effectLst/>
                        </a:rPr>
                        <a:t>0-3</a:t>
                      </a:r>
                      <a:endParaRPr lang="nb-NO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0.49 (0.14)</a:t>
                      </a:r>
                      <a:endParaRPr lang="nb-NO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0.55 (0.13)</a:t>
                      </a:r>
                      <a:endParaRPr lang="nb-NO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&lt;0.01</a:t>
                      </a:r>
                      <a:endParaRPr lang="nb-NO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charset="0"/>
                          <a:ea typeface="Times New Roman" charset="0"/>
                        </a:rPr>
                        <a:t>      (-.10,</a:t>
                      </a:r>
                      <a:r>
                        <a:rPr lang="en-GB" sz="1200" baseline="0" dirty="0">
                          <a:effectLst/>
                          <a:latin typeface="Times New Roman" charset="0"/>
                          <a:ea typeface="Times New Roman" charset="0"/>
                        </a:rPr>
                        <a:t> -02)</a:t>
                      </a:r>
                      <a:endParaRPr lang="nb-NO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0.54 (0.13)</a:t>
                      </a:r>
                      <a:endParaRPr lang="nb-NO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0.60 (0.14)</a:t>
                      </a:r>
                      <a:endParaRPr lang="nb-NO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&lt;0.01</a:t>
                      </a:r>
                      <a:endParaRPr lang="nb-NO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    (-.10, -.02)</a:t>
                      </a:r>
                      <a:endParaRPr lang="nb-NO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19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MCA</a:t>
                      </a:r>
                      <a:r>
                        <a:rPr lang="en-GB" sz="1200" baseline="-25000">
                          <a:effectLst/>
                        </a:rPr>
                        <a:t>3-5.2</a:t>
                      </a:r>
                      <a:endParaRPr lang="nb-NO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0.95 (0.40)</a:t>
                      </a:r>
                      <a:endParaRPr lang="nb-NO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1.08 (0.41)</a:t>
                      </a:r>
                      <a:endParaRPr lang="nb-NO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0.03</a:t>
                      </a:r>
                      <a:endParaRPr lang="nb-NO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      (-.25, -.01)</a:t>
                      </a:r>
                      <a:endParaRPr lang="nb-NO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nb-NO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1.29 (0.48)</a:t>
                      </a:r>
                      <a:endParaRPr lang="nb-NO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1.60 (0.53)</a:t>
                      </a:r>
                      <a:endParaRPr lang="nb-NO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&lt;0.01</a:t>
                      </a:r>
                      <a:endParaRPr lang="nb-NO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    (-.45, -.16)</a:t>
                      </a:r>
                      <a:endParaRPr lang="nb-NO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22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NCV</a:t>
                      </a:r>
                      <a:r>
                        <a:rPr lang="en-GB" sz="1200" baseline="-25000">
                          <a:effectLst/>
                        </a:rPr>
                        <a:t>0-3</a:t>
                      </a:r>
                      <a:endParaRPr lang="nb-NO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2.51 (0.47)</a:t>
                      </a:r>
                      <a:endParaRPr lang="nb-NO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2.73 (0.53)</a:t>
                      </a:r>
                      <a:endParaRPr lang="nb-NO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&lt;0.01</a:t>
                      </a:r>
                      <a:endParaRPr lang="nb-NO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     (-.37, -.08)</a:t>
                      </a:r>
                      <a:endParaRPr lang="nb-NO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2.62 (0.49)</a:t>
                      </a:r>
                      <a:endParaRPr lang="nb-NO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2.95 (0.54)</a:t>
                      </a:r>
                      <a:endParaRPr lang="nb-NO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&lt;0.01</a:t>
                      </a:r>
                      <a:endParaRPr lang="nb-NO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    (-.48, -.18)</a:t>
                      </a:r>
                      <a:endParaRPr lang="nb-NO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122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NCV</a:t>
                      </a:r>
                      <a:r>
                        <a:rPr lang="en-GB" sz="1200" baseline="-25000">
                          <a:effectLst/>
                        </a:rPr>
                        <a:t>3-5.2</a:t>
                      </a:r>
                      <a:endParaRPr lang="nb-NO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3.41 (1.25)</a:t>
                      </a:r>
                      <a:endParaRPr lang="nb-NO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3.57 (1.34)</a:t>
                      </a:r>
                      <a:endParaRPr lang="nb-NO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0.43</a:t>
                      </a:r>
                      <a:endParaRPr lang="nb-NO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     (-.52, .22)</a:t>
                      </a:r>
                      <a:endParaRPr lang="nb-NO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4.83 (1.31)</a:t>
                      </a:r>
                      <a:endParaRPr lang="nb-NO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5.49 (1.64)</a:t>
                      </a:r>
                      <a:endParaRPr lang="nb-NO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&lt;0.01</a:t>
                      </a:r>
                      <a:endParaRPr lang="nb-NO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    (-1.09, -.23)</a:t>
                      </a:r>
                      <a:endParaRPr lang="nb-NO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122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NCV</a:t>
                      </a:r>
                      <a:r>
                        <a:rPr lang="en-GB" sz="1200" baseline="-25000">
                          <a:effectLst/>
                        </a:rPr>
                        <a:t>0-5.2</a:t>
                      </a:r>
                      <a:endParaRPr lang="nb-NO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5.91 (1.54)</a:t>
                      </a:r>
                      <a:endParaRPr lang="nb-NO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6.30 (1.75)</a:t>
                      </a:r>
                      <a:endParaRPr lang="nb-NO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0.12</a:t>
                      </a:r>
                      <a:endParaRPr lang="nb-NO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    (-.85, .10)</a:t>
                      </a:r>
                      <a:endParaRPr lang="nb-NO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7.46 (1.64)</a:t>
                      </a:r>
                      <a:endParaRPr lang="nb-NO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8.45 (2.04)</a:t>
                      </a:r>
                      <a:endParaRPr lang="nb-NO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&lt;0.01</a:t>
                      </a:r>
                      <a:endParaRPr lang="nb-NO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    (-1.53, -.46)</a:t>
                      </a:r>
                      <a:endParaRPr lang="nb-NO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122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PNIF</a:t>
                      </a:r>
                      <a:endParaRPr lang="nb-NO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105 (25)</a:t>
                      </a:r>
                      <a:endParaRPr lang="nb-NO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117 (36) (N=91)</a:t>
                      </a:r>
                      <a:endParaRPr lang="nb-NO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&lt;0.01</a:t>
                      </a:r>
                      <a:endParaRPr lang="nb-NO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    (-21.8, -3.71)</a:t>
                      </a:r>
                      <a:endParaRPr lang="nb-NO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113 (20)</a:t>
                      </a:r>
                      <a:endParaRPr lang="nb-NO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129 (46) (N=91)</a:t>
                      </a:r>
                      <a:endParaRPr lang="nb-NO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&lt;0.01</a:t>
                      </a:r>
                      <a:endParaRPr lang="nb-NO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    (-26.3, -5.68)</a:t>
                      </a:r>
                      <a:endParaRPr lang="nb-NO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98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OSA pasienter har mindre nesevolum og </a:t>
            </a:r>
            <a:r>
              <a:rPr lang="nb-NO" dirty="0" err="1"/>
              <a:t>tverrsnittsareal</a:t>
            </a:r>
            <a:r>
              <a:rPr lang="nb-NO" dirty="0"/>
              <a:t> i sær </a:t>
            </a:r>
            <a:r>
              <a:rPr lang="nb-NO" dirty="0" err="1"/>
              <a:t>fortil</a:t>
            </a:r>
            <a:r>
              <a:rPr lang="nb-NO" dirty="0"/>
              <a:t> i nesen.</a:t>
            </a:r>
          </a:p>
          <a:p>
            <a:r>
              <a:rPr lang="nb-NO" dirty="0"/>
              <a:t>Årsaker?</a:t>
            </a:r>
          </a:p>
          <a:p>
            <a:r>
              <a:rPr lang="nb-NO" dirty="0"/>
              <a:t>Inflammasjon av </a:t>
            </a:r>
            <a:r>
              <a:rPr lang="nb-NO" dirty="0" err="1"/>
              <a:t>mucosa</a:t>
            </a:r>
            <a:r>
              <a:rPr lang="nb-NO" dirty="0"/>
              <a:t> som ikke påvirkes av avsvelling med </a:t>
            </a:r>
            <a:r>
              <a:rPr lang="nb-NO" dirty="0" err="1"/>
              <a:t>xylometazoline</a:t>
            </a:r>
            <a:r>
              <a:rPr lang="nb-NO" dirty="0"/>
              <a:t>?</a:t>
            </a:r>
          </a:p>
          <a:p>
            <a:r>
              <a:rPr lang="nb-NO" dirty="0" err="1"/>
              <a:t>Dysregulering</a:t>
            </a:r>
            <a:r>
              <a:rPr lang="nb-NO" dirty="0"/>
              <a:t> av </a:t>
            </a:r>
            <a:r>
              <a:rPr lang="nb-NO" dirty="0" err="1"/>
              <a:t>neuropeptider</a:t>
            </a:r>
            <a:r>
              <a:rPr lang="nb-NO" dirty="0"/>
              <a:t> som kontrollerer </a:t>
            </a:r>
            <a:r>
              <a:rPr lang="nb-NO" dirty="0" err="1"/>
              <a:t>mucosa</a:t>
            </a:r>
            <a:r>
              <a:rPr lang="nb-NO" dirty="0"/>
              <a:t>?</a:t>
            </a:r>
          </a:p>
          <a:p>
            <a:r>
              <a:rPr lang="nb-NO" dirty="0"/>
              <a:t>Hypoplasi av ventilområdet grunnet redusert neseventilasjon </a:t>
            </a:r>
            <a:r>
              <a:rPr lang="nb-NO" dirty="0" err="1"/>
              <a:t>vs</a:t>
            </a:r>
            <a:r>
              <a:rPr lang="nb-NO" dirty="0"/>
              <a:t> munnventilasjon?</a:t>
            </a:r>
          </a:p>
          <a:p>
            <a:r>
              <a:rPr lang="nb-NO" dirty="0"/>
              <a:t>Benet innsnevring av ventilområdet i nesen?</a:t>
            </a:r>
          </a:p>
        </p:txBody>
      </p:sp>
    </p:spTree>
    <p:extLst>
      <p:ext uri="{BB962C8B-B14F-4D97-AF65-F5344CB8AC3E}">
        <p14:creationId xmlns:p14="http://schemas.microsoft.com/office/powerpoint/2010/main" val="133946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692" y="748366"/>
            <a:ext cx="5347034" cy="4610100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896" y="738939"/>
            <a:ext cx="5550569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7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Klinisk forskning</a:t>
            </a:r>
          </a:p>
        </p:txBody>
      </p:sp>
      <p:sp>
        <p:nvSpPr>
          <p:cNvPr id="4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Retrospektiv kohort; en synergistisk effekt av volumreduksjon og septumplastikk hos OSA pasienter.</a:t>
            </a:r>
          </a:p>
          <a:p>
            <a:r>
              <a:rPr lang="nb-NO" dirty="0"/>
              <a:t>Prospektiv analyse av geometri og </a:t>
            </a:r>
            <a:r>
              <a:rPr lang="nb-NO" dirty="0" err="1"/>
              <a:t>flow</a:t>
            </a:r>
            <a:r>
              <a:rPr lang="nb-NO" dirty="0"/>
              <a:t> hos pasienter med OSA vs. friske individer.</a:t>
            </a:r>
          </a:p>
          <a:p>
            <a:r>
              <a:rPr lang="nb-NO" dirty="0">
                <a:solidFill>
                  <a:srgbClr val="0070C0"/>
                </a:solidFill>
              </a:rPr>
              <a:t>Prospektiv studie 2015-17; 30 pasienter med OSA og nasalstenose som krever kirurgisk behandling. Søvnregistrering, CT og MR av nesekavitet og luftrør før og etter kirurgi.  Akustisk </a:t>
            </a:r>
            <a:r>
              <a:rPr lang="nb-NO" dirty="0" err="1">
                <a:solidFill>
                  <a:srgbClr val="0070C0"/>
                </a:solidFill>
              </a:rPr>
              <a:t>rhinometri</a:t>
            </a:r>
            <a:r>
              <a:rPr lang="nb-NO" dirty="0">
                <a:solidFill>
                  <a:srgbClr val="0070C0"/>
                </a:solidFill>
              </a:rPr>
              <a:t>, </a:t>
            </a:r>
            <a:r>
              <a:rPr lang="nb-NO" dirty="0" err="1">
                <a:solidFill>
                  <a:srgbClr val="0070C0"/>
                </a:solidFill>
              </a:rPr>
              <a:t>Rhinomanometri</a:t>
            </a:r>
            <a:r>
              <a:rPr lang="nb-NO" dirty="0">
                <a:solidFill>
                  <a:srgbClr val="0070C0"/>
                </a:solidFill>
              </a:rPr>
              <a:t>, </a:t>
            </a:r>
            <a:r>
              <a:rPr lang="nb-NO" dirty="0" err="1">
                <a:solidFill>
                  <a:srgbClr val="0070C0"/>
                </a:solidFill>
              </a:rPr>
              <a:t>rhinoresistometri</a:t>
            </a:r>
            <a:r>
              <a:rPr lang="nb-NO" dirty="0">
                <a:solidFill>
                  <a:srgbClr val="0070C0"/>
                </a:solidFill>
              </a:rPr>
              <a:t> og PNIF før og etter kirurgi. Gir informasjon som kan benyttes i en CFD modell for å studere FSI hos pasientene. </a:t>
            </a:r>
          </a:p>
        </p:txBody>
      </p:sp>
    </p:spTree>
    <p:extLst>
      <p:ext uri="{BB962C8B-B14F-4D97-AF65-F5344CB8AC3E}">
        <p14:creationId xmlns:p14="http://schemas.microsoft.com/office/powerpoint/2010/main" val="65672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5141626" y="449705"/>
            <a:ext cx="143905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30 pasienter</a:t>
            </a:r>
          </a:p>
        </p:txBody>
      </p:sp>
      <p:cxnSp>
        <p:nvCxnSpPr>
          <p:cNvPr id="6" name="Rett pil 5"/>
          <p:cNvCxnSpPr>
            <a:stCxn id="4" idx="2"/>
          </p:cNvCxnSpPr>
          <p:nvPr/>
        </p:nvCxnSpPr>
        <p:spPr>
          <a:xfrm flipH="1">
            <a:off x="5861153" y="1364105"/>
            <a:ext cx="1" cy="1019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pil 7"/>
          <p:cNvCxnSpPr/>
          <p:nvPr/>
        </p:nvCxnSpPr>
        <p:spPr>
          <a:xfrm>
            <a:off x="5861153" y="1873770"/>
            <a:ext cx="15739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/>
          <p:cNvSpPr/>
          <p:nvPr/>
        </p:nvSpPr>
        <p:spPr>
          <a:xfrm>
            <a:off x="7435121" y="1457595"/>
            <a:ext cx="4227490" cy="832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/>
              <a:t>1 pasient trukket seg fra studien </a:t>
            </a:r>
          </a:p>
        </p:txBody>
      </p:sp>
      <p:sp>
        <p:nvSpPr>
          <p:cNvPr id="10" name="Rektangel 9"/>
          <p:cNvSpPr/>
          <p:nvPr/>
        </p:nvSpPr>
        <p:spPr>
          <a:xfrm>
            <a:off x="5141626" y="2582778"/>
            <a:ext cx="1506511" cy="1090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29 opererte</a:t>
            </a:r>
          </a:p>
        </p:txBody>
      </p:sp>
      <p:cxnSp>
        <p:nvCxnSpPr>
          <p:cNvPr id="14" name="Rett pil 13"/>
          <p:cNvCxnSpPr/>
          <p:nvPr/>
        </p:nvCxnSpPr>
        <p:spPr>
          <a:xfrm>
            <a:off x="5894881" y="3978442"/>
            <a:ext cx="1540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ktangel 14"/>
          <p:cNvSpPr/>
          <p:nvPr/>
        </p:nvSpPr>
        <p:spPr>
          <a:xfrm>
            <a:off x="7435121" y="3561347"/>
            <a:ext cx="4612500" cy="866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/>
              <a:t>5 pasienter inadekvate </a:t>
            </a:r>
            <a:r>
              <a:rPr lang="nb-NO" dirty="0" err="1"/>
              <a:t>rtg</a:t>
            </a:r>
            <a:r>
              <a:rPr lang="nb-NO" dirty="0"/>
              <a:t> bilder</a:t>
            </a:r>
          </a:p>
          <a:p>
            <a:r>
              <a:rPr lang="nb-NO" dirty="0"/>
              <a:t>1 pasient møtte ikke til </a:t>
            </a:r>
            <a:r>
              <a:rPr lang="nb-NO" dirty="0" err="1"/>
              <a:t>postop</a:t>
            </a:r>
            <a:r>
              <a:rPr lang="nb-NO" dirty="0"/>
              <a:t> kontroll</a:t>
            </a:r>
          </a:p>
          <a:p>
            <a:r>
              <a:rPr lang="nb-NO" dirty="0"/>
              <a:t>1 pasient operert tumor </a:t>
            </a:r>
            <a:r>
              <a:rPr lang="nb-NO" dirty="0" err="1"/>
              <a:t>colli</a:t>
            </a:r>
            <a:r>
              <a:rPr lang="nb-NO" dirty="0"/>
              <a:t> etter inklusjon</a:t>
            </a:r>
          </a:p>
        </p:txBody>
      </p:sp>
      <p:cxnSp>
        <p:nvCxnSpPr>
          <p:cNvPr id="19" name="Rett pil 18"/>
          <p:cNvCxnSpPr>
            <a:stCxn id="10" idx="2"/>
          </p:cNvCxnSpPr>
          <p:nvPr/>
        </p:nvCxnSpPr>
        <p:spPr>
          <a:xfrm flipH="1">
            <a:off x="5894881" y="3673641"/>
            <a:ext cx="1" cy="978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ktangel 19"/>
          <p:cNvSpPr/>
          <p:nvPr/>
        </p:nvSpPr>
        <p:spPr>
          <a:xfrm>
            <a:off x="5141626" y="4860758"/>
            <a:ext cx="1506511" cy="1090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22 pasienter</a:t>
            </a:r>
          </a:p>
        </p:txBody>
      </p:sp>
      <p:cxnSp>
        <p:nvCxnSpPr>
          <p:cNvPr id="22" name="Rett pil 21"/>
          <p:cNvCxnSpPr/>
          <p:nvPr/>
        </p:nvCxnSpPr>
        <p:spPr>
          <a:xfrm>
            <a:off x="6648137" y="5951621"/>
            <a:ext cx="987905" cy="272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pil 23"/>
          <p:cNvCxnSpPr/>
          <p:nvPr/>
        </p:nvCxnSpPr>
        <p:spPr>
          <a:xfrm flipH="1">
            <a:off x="4299284" y="5951621"/>
            <a:ext cx="842342" cy="336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ktangel 24"/>
          <p:cNvSpPr/>
          <p:nvPr/>
        </p:nvSpPr>
        <p:spPr>
          <a:xfrm>
            <a:off x="7636042" y="5669231"/>
            <a:ext cx="4411579" cy="786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/>
              <a:t>10 pasienter mangler fortsatt </a:t>
            </a:r>
            <a:r>
              <a:rPr lang="nb-NO" dirty="0" err="1"/>
              <a:t>postop</a:t>
            </a:r>
            <a:r>
              <a:rPr lang="nb-NO" dirty="0"/>
              <a:t> data </a:t>
            </a:r>
          </a:p>
        </p:txBody>
      </p:sp>
      <p:sp>
        <p:nvSpPr>
          <p:cNvPr id="26" name="Rektangel 25"/>
          <p:cNvSpPr/>
          <p:nvPr/>
        </p:nvSpPr>
        <p:spPr>
          <a:xfrm>
            <a:off x="2009800" y="5701314"/>
            <a:ext cx="2260753" cy="721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12 pasienter ferdige</a:t>
            </a:r>
          </a:p>
        </p:txBody>
      </p:sp>
    </p:spTree>
    <p:extLst>
      <p:ext uri="{BB962C8B-B14F-4D97-AF65-F5344CB8AC3E}">
        <p14:creationId xmlns:p14="http://schemas.microsoft.com/office/powerpoint/2010/main" val="134249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5141626" y="449705"/>
            <a:ext cx="143905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30 pasienter</a:t>
            </a:r>
          </a:p>
        </p:txBody>
      </p:sp>
      <p:cxnSp>
        <p:nvCxnSpPr>
          <p:cNvPr id="6" name="Rett pil 5"/>
          <p:cNvCxnSpPr>
            <a:stCxn id="4" idx="2"/>
          </p:cNvCxnSpPr>
          <p:nvPr/>
        </p:nvCxnSpPr>
        <p:spPr>
          <a:xfrm flipH="1">
            <a:off x="5861153" y="1364105"/>
            <a:ext cx="1" cy="1019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pil 7"/>
          <p:cNvCxnSpPr/>
          <p:nvPr/>
        </p:nvCxnSpPr>
        <p:spPr>
          <a:xfrm>
            <a:off x="5861153" y="1873770"/>
            <a:ext cx="15739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/>
          <p:cNvSpPr/>
          <p:nvPr/>
        </p:nvSpPr>
        <p:spPr>
          <a:xfrm>
            <a:off x="7435121" y="1457595"/>
            <a:ext cx="4227490" cy="832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/>
              <a:t>1 pasient trukket seg fra studien </a:t>
            </a:r>
          </a:p>
        </p:txBody>
      </p:sp>
      <p:sp>
        <p:nvSpPr>
          <p:cNvPr id="10" name="Rektangel 9"/>
          <p:cNvSpPr/>
          <p:nvPr/>
        </p:nvSpPr>
        <p:spPr>
          <a:xfrm>
            <a:off x="5141626" y="2582778"/>
            <a:ext cx="1506511" cy="1090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29 opererte</a:t>
            </a:r>
          </a:p>
        </p:txBody>
      </p:sp>
      <p:cxnSp>
        <p:nvCxnSpPr>
          <p:cNvPr id="14" name="Rett pil 13"/>
          <p:cNvCxnSpPr/>
          <p:nvPr/>
        </p:nvCxnSpPr>
        <p:spPr>
          <a:xfrm>
            <a:off x="5894881" y="3978442"/>
            <a:ext cx="1540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ktangel 14"/>
          <p:cNvSpPr/>
          <p:nvPr/>
        </p:nvSpPr>
        <p:spPr>
          <a:xfrm>
            <a:off x="7435121" y="3561347"/>
            <a:ext cx="4612500" cy="866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/>
              <a:t>5 pasienter inadekvate </a:t>
            </a:r>
            <a:r>
              <a:rPr lang="nb-NO" dirty="0" err="1"/>
              <a:t>rtg</a:t>
            </a:r>
            <a:r>
              <a:rPr lang="nb-NO" dirty="0"/>
              <a:t> bilder</a:t>
            </a:r>
          </a:p>
          <a:p>
            <a:r>
              <a:rPr lang="nb-NO" dirty="0"/>
              <a:t>1 pasient møtte ikke til </a:t>
            </a:r>
            <a:r>
              <a:rPr lang="nb-NO" dirty="0" err="1"/>
              <a:t>postop</a:t>
            </a:r>
            <a:r>
              <a:rPr lang="nb-NO" dirty="0"/>
              <a:t> kontroll</a:t>
            </a:r>
          </a:p>
          <a:p>
            <a:r>
              <a:rPr lang="nb-NO" dirty="0"/>
              <a:t>1 pasient operert tumor </a:t>
            </a:r>
            <a:r>
              <a:rPr lang="nb-NO" dirty="0" err="1"/>
              <a:t>colli</a:t>
            </a:r>
            <a:r>
              <a:rPr lang="nb-NO" dirty="0"/>
              <a:t> etter inklusjon</a:t>
            </a:r>
          </a:p>
        </p:txBody>
      </p:sp>
      <p:cxnSp>
        <p:nvCxnSpPr>
          <p:cNvPr id="19" name="Rett pil 18"/>
          <p:cNvCxnSpPr>
            <a:stCxn id="10" idx="2"/>
          </p:cNvCxnSpPr>
          <p:nvPr/>
        </p:nvCxnSpPr>
        <p:spPr>
          <a:xfrm flipH="1">
            <a:off x="5894881" y="3673641"/>
            <a:ext cx="1" cy="978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ktangel 19"/>
          <p:cNvSpPr/>
          <p:nvPr/>
        </p:nvSpPr>
        <p:spPr>
          <a:xfrm>
            <a:off x="5141626" y="4860758"/>
            <a:ext cx="1506511" cy="1090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22 pasienter</a:t>
            </a:r>
          </a:p>
        </p:txBody>
      </p:sp>
      <p:cxnSp>
        <p:nvCxnSpPr>
          <p:cNvPr id="22" name="Rett pil 21"/>
          <p:cNvCxnSpPr/>
          <p:nvPr/>
        </p:nvCxnSpPr>
        <p:spPr>
          <a:xfrm>
            <a:off x="6648137" y="5951621"/>
            <a:ext cx="987905" cy="272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pil 23"/>
          <p:cNvCxnSpPr/>
          <p:nvPr/>
        </p:nvCxnSpPr>
        <p:spPr>
          <a:xfrm flipH="1">
            <a:off x="4299284" y="5951621"/>
            <a:ext cx="842342" cy="336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ktangel 24"/>
          <p:cNvSpPr/>
          <p:nvPr/>
        </p:nvSpPr>
        <p:spPr>
          <a:xfrm>
            <a:off x="7636042" y="5669231"/>
            <a:ext cx="4411579" cy="786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/>
              <a:t>10 pasienter mangler fortsatt </a:t>
            </a:r>
            <a:r>
              <a:rPr lang="nb-NO" dirty="0" err="1"/>
              <a:t>postop</a:t>
            </a:r>
            <a:r>
              <a:rPr lang="nb-NO" dirty="0"/>
              <a:t> data </a:t>
            </a:r>
          </a:p>
        </p:txBody>
      </p:sp>
      <p:sp>
        <p:nvSpPr>
          <p:cNvPr id="26" name="Rektangel 25"/>
          <p:cNvSpPr/>
          <p:nvPr/>
        </p:nvSpPr>
        <p:spPr>
          <a:xfrm>
            <a:off x="2009800" y="5701314"/>
            <a:ext cx="2260753" cy="721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12 pasienter ferdige</a:t>
            </a:r>
          </a:p>
        </p:txBody>
      </p:sp>
      <p:cxnSp>
        <p:nvCxnSpPr>
          <p:cNvPr id="12" name="Rett pil 11"/>
          <p:cNvCxnSpPr/>
          <p:nvPr/>
        </p:nvCxnSpPr>
        <p:spPr>
          <a:xfrm flipH="1" flipV="1">
            <a:off x="3872753" y="3994484"/>
            <a:ext cx="1268873" cy="9674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kstSylinder 16"/>
          <p:cNvSpPr txBox="1"/>
          <p:nvPr/>
        </p:nvSpPr>
        <p:spPr>
          <a:xfrm>
            <a:off x="685800" y="3128209"/>
            <a:ext cx="3321424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Data til forskergruppene ved IVT; WP 2, 3 og 4</a:t>
            </a:r>
          </a:p>
        </p:txBody>
      </p:sp>
    </p:spTree>
    <p:extLst>
      <p:ext uri="{BB962C8B-B14F-4D97-AF65-F5344CB8AC3E}">
        <p14:creationId xmlns:p14="http://schemas.microsoft.com/office/powerpoint/2010/main" val="122535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668454" y="257724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Identifiserte en korrelasjon mellom gjennomsnittlig bredde av luftveien og p </a:t>
            </a:r>
            <a:r>
              <a:rPr lang="nb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P-</a:t>
            </a:r>
            <a:r>
              <a:rPr lang="nb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lokalisert til nivå der den bløte gane festes lateralt mot </a:t>
            </a:r>
            <a:r>
              <a:rPr lang="nb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pharynxveggen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ikke distalt ved uvula.</a:t>
            </a:r>
          </a:p>
          <a:p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668454" y="607476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sz="2000" b="1" dirty="0">
                <a:latin typeface="Times New Roman" charset="0"/>
                <a:ea typeface="Times New Roman" charset="0"/>
                <a:cs typeface="Times New Roman" charset="0"/>
              </a:rPr>
              <a:t>Material </a:t>
            </a:r>
            <a:r>
              <a:rPr lang="nb-NO" sz="2000" b="1" dirty="0" err="1">
                <a:latin typeface="Times New Roman" charset="0"/>
                <a:ea typeface="Times New Roman" charset="0"/>
                <a:cs typeface="Times New Roman" charset="0"/>
              </a:rPr>
              <a:t>Modeling</a:t>
            </a:r>
            <a:r>
              <a:rPr lang="nb-NO" sz="2000" b="1" dirty="0">
                <a:latin typeface="Times New Roman" charset="0"/>
                <a:ea typeface="Times New Roman" charset="0"/>
                <a:cs typeface="Times New Roman" charset="0"/>
              </a:rPr>
              <a:t> in </a:t>
            </a:r>
            <a:r>
              <a:rPr lang="nb-NO" sz="2000" b="1" dirty="0" err="1">
                <a:latin typeface="Times New Roman" charset="0"/>
                <a:ea typeface="Times New Roman" charset="0"/>
                <a:cs typeface="Times New Roman" charset="0"/>
              </a:rPr>
              <a:t>Obstructive</a:t>
            </a:r>
            <a:r>
              <a:rPr lang="nb-NO" sz="20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nb-NO" sz="2000" b="1" dirty="0" err="1">
                <a:latin typeface="Times New Roman" charset="0"/>
                <a:ea typeface="Times New Roman" charset="0"/>
                <a:cs typeface="Times New Roman" charset="0"/>
              </a:rPr>
              <a:t>Sleep</a:t>
            </a:r>
            <a:r>
              <a:rPr lang="nb-NO" sz="20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nb-NO" sz="2000" b="1" dirty="0" err="1">
                <a:latin typeface="Times New Roman" charset="0"/>
                <a:ea typeface="Times New Roman" charset="0"/>
                <a:cs typeface="Times New Roman" charset="0"/>
              </a:rPr>
              <a:t>Apnea</a:t>
            </a:r>
            <a:r>
              <a:rPr lang="nb-NO" sz="20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nb-NO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nb-NO" sz="2000" dirty="0">
                <a:latin typeface="Times New Roman" charset="0"/>
                <a:ea typeface="Times New Roman" charset="0"/>
                <a:cs typeface="Times New Roman" charset="0"/>
              </a:rPr>
              <a:t>Master </a:t>
            </a:r>
            <a:r>
              <a:rPr lang="nb-NO" sz="2000" dirty="0" err="1">
                <a:latin typeface="Times New Roman" charset="0"/>
                <a:ea typeface="Times New Roman" charset="0"/>
                <a:cs typeface="Times New Roman" charset="0"/>
              </a:rPr>
              <a:t>thesis</a:t>
            </a:r>
            <a:r>
              <a:rPr lang="nb-NO" sz="2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r>
              <a:rPr lang="nb-NO" sz="2000" dirty="0" err="1">
                <a:latin typeface="Times New Roman" charset="0"/>
                <a:ea typeface="Times New Roman" charset="0"/>
                <a:cs typeface="Times New Roman" charset="0"/>
              </a:rPr>
              <a:t>Franziska</a:t>
            </a:r>
            <a:r>
              <a:rPr lang="nb-NO" sz="2000" dirty="0">
                <a:latin typeface="Times New Roman" charset="0"/>
                <a:ea typeface="Times New Roman" charset="0"/>
                <a:cs typeface="Times New Roman" charset="0"/>
              </a:rPr>
              <a:t> Sophie </a:t>
            </a:r>
            <a:r>
              <a:rPr lang="nb-NO" sz="2000" dirty="0" err="1">
                <a:latin typeface="Times New Roman" charset="0"/>
                <a:ea typeface="Times New Roman" charset="0"/>
                <a:cs typeface="Times New Roman" charset="0"/>
              </a:rPr>
              <a:t>Wülker</a:t>
            </a:r>
            <a:r>
              <a:rPr lang="nb-NO" sz="2000" dirty="0">
                <a:latin typeface="Times New Roman" charset="0"/>
                <a:ea typeface="Times New Roman" charset="0"/>
                <a:cs typeface="Times New Roman" charset="0"/>
              </a:rPr>
              <a:t> 2016 (Dept. </a:t>
            </a:r>
            <a:r>
              <a:rPr lang="nb-NO" sz="2000" dirty="0" err="1">
                <a:latin typeface="Times New Roman" charset="0"/>
                <a:ea typeface="Times New Roman" charset="0"/>
                <a:cs typeface="Times New Roman" charset="0"/>
              </a:rPr>
              <a:t>of</a:t>
            </a:r>
            <a:r>
              <a:rPr lang="nb-NO" sz="2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nb-NO" sz="2000" dirty="0" err="1">
                <a:latin typeface="Times New Roman" charset="0"/>
                <a:ea typeface="Times New Roman" charset="0"/>
                <a:cs typeface="Times New Roman" charset="0"/>
              </a:rPr>
              <a:t>Structural</a:t>
            </a:r>
            <a:r>
              <a:rPr lang="nb-NO" sz="2000" dirty="0">
                <a:latin typeface="Times New Roman" charset="0"/>
                <a:ea typeface="Times New Roman" charset="0"/>
                <a:cs typeface="Times New Roman" charset="0"/>
              </a:rPr>
              <a:t> Engineering and </a:t>
            </a:r>
            <a:r>
              <a:rPr lang="nb-NO" sz="2000" dirty="0" err="1">
                <a:latin typeface="Times New Roman" charset="0"/>
                <a:ea typeface="Times New Roman" charset="0"/>
                <a:cs typeface="Times New Roman" charset="0"/>
              </a:rPr>
              <a:t>Biomechanics</a:t>
            </a:r>
            <a:r>
              <a:rPr lang="nb-NO" sz="2000" dirty="0">
                <a:latin typeface="Times New Roman" charset="0"/>
                <a:ea typeface="Times New Roman" charset="0"/>
                <a:cs typeface="Times New Roman" charset="0"/>
              </a:rPr>
              <a:t> )</a:t>
            </a:r>
          </a:p>
        </p:txBody>
      </p:sp>
      <p:sp>
        <p:nvSpPr>
          <p:cNvPr id="6" name="Rektangel 5"/>
          <p:cNvSpPr/>
          <p:nvPr/>
        </p:nvSpPr>
        <p:spPr>
          <a:xfrm>
            <a:off x="668454" y="193091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 bløte gane modellert etter </a:t>
            </a:r>
            <a:r>
              <a:rPr lang="nb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hyperelastiske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og histologibaserte egenskaper.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668454" y="3809946"/>
            <a:ext cx="6096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err="1">
                <a:latin typeface="Times New Roman" charset="0"/>
                <a:ea typeface="Times New Roman" charset="0"/>
                <a:cs typeface="Times New Roman" charset="0"/>
              </a:rPr>
              <a:t>Patient</a:t>
            </a:r>
            <a:r>
              <a:rPr lang="nb-NO" sz="20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nb-NO" sz="2000" b="1" dirty="0" err="1">
                <a:latin typeface="Times New Roman" charset="0"/>
                <a:ea typeface="Times New Roman" charset="0"/>
                <a:cs typeface="Times New Roman" charset="0"/>
              </a:rPr>
              <a:t>specific</a:t>
            </a:r>
            <a:r>
              <a:rPr lang="nb-NO" sz="20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nb-NO" sz="2000" b="1" dirty="0" err="1">
                <a:latin typeface="Times New Roman" charset="0"/>
                <a:ea typeface="Times New Roman" charset="0"/>
                <a:cs typeface="Times New Roman" charset="0"/>
              </a:rPr>
              <a:t>numerical</a:t>
            </a:r>
            <a:r>
              <a:rPr lang="nb-NO" sz="20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nb-NO" sz="2000" b="1" dirty="0" err="1">
                <a:latin typeface="Times New Roman" charset="0"/>
                <a:ea typeface="Times New Roman" charset="0"/>
                <a:cs typeface="Times New Roman" charset="0"/>
              </a:rPr>
              <a:t>simulation</a:t>
            </a:r>
            <a:r>
              <a:rPr lang="nb-NO" sz="20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nb-NO" sz="2000" b="1" dirty="0" err="1">
                <a:latin typeface="Times New Roman" charset="0"/>
                <a:ea typeface="Times New Roman" charset="0"/>
                <a:cs typeface="Times New Roman" charset="0"/>
              </a:rPr>
              <a:t>of</a:t>
            </a:r>
            <a:r>
              <a:rPr lang="nb-NO" sz="20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nb-NO" sz="2000" b="1" dirty="0" err="1">
                <a:latin typeface="Times New Roman" charset="0"/>
                <a:ea typeface="Times New Roman" charset="0"/>
                <a:cs typeface="Times New Roman" charset="0"/>
              </a:rPr>
              <a:t>flow</a:t>
            </a:r>
            <a:r>
              <a:rPr lang="nb-NO" sz="2000" b="1" dirty="0">
                <a:latin typeface="Times New Roman" charset="0"/>
                <a:ea typeface="Times New Roman" charset="0"/>
                <a:cs typeface="Times New Roman" charset="0"/>
              </a:rPr>
              <a:t> in </a:t>
            </a:r>
            <a:r>
              <a:rPr lang="nb-NO" sz="2000" b="1" dirty="0" err="1">
                <a:latin typeface="Times New Roman" charset="0"/>
                <a:ea typeface="Times New Roman" charset="0"/>
                <a:cs typeface="Times New Roman" charset="0"/>
              </a:rPr>
              <a:t>the</a:t>
            </a:r>
            <a:r>
              <a:rPr lang="nb-NO" sz="2000" b="1" dirty="0">
                <a:latin typeface="Times New Roman" charset="0"/>
                <a:ea typeface="Times New Roman" charset="0"/>
                <a:cs typeface="Times New Roman" charset="0"/>
              </a:rPr>
              <a:t> human </a:t>
            </a:r>
            <a:r>
              <a:rPr lang="nb-NO" sz="2000" b="1" dirty="0" err="1">
                <a:latin typeface="Times New Roman" charset="0"/>
                <a:ea typeface="Times New Roman" charset="0"/>
                <a:cs typeface="Times New Roman" charset="0"/>
              </a:rPr>
              <a:t>upper</a:t>
            </a:r>
            <a:r>
              <a:rPr lang="nb-NO" sz="20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nb-NO" sz="2000" b="1" dirty="0" err="1">
                <a:latin typeface="Times New Roman" charset="0"/>
                <a:ea typeface="Times New Roman" charset="0"/>
                <a:cs typeface="Times New Roman" charset="0"/>
              </a:rPr>
              <a:t>airways</a:t>
            </a:r>
            <a:endParaRPr lang="nb-NO" sz="20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nb-NO" sz="2000" dirty="0">
                <a:latin typeface="Times New Roman" charset="0"/>
                <a:ea typeface="Times New Roman" charset="0"/>
                <a:cs typeface="Times New Roman" charset="0"/>
              </a:rPr>
              <a:t>Master </a:t>
            </a:r>
            <a:r>
              <a:rPr lang="nb-NO" sz="2000" dirty="0" err="1">
                <a:latin typeface="Times New Roman" charset="0"/>
                <a:ea typeface="Times New Roman" charset="0"/>
                <a:cs typeface="Times New Roman" charset="0"/>
              </a:rPr>
              <a:t>thesis</a:t>
            </a:r>
            <a:endParaRPr lang="nb-NO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nb-NO" sz="2000" dirty="0">
                <a:latin typeface="Times New Roman" charset="0"/>
                <a:ea typeface="Times New Roman" charset="0"/>
                <a:cs typeface="Times New Roman" charset="0"/>
              </a:rPr>
              <a:t>Maria Rolstad Jordal 2016 </a:t>
            </a:r>
            <a:r>
              <a:rPr lang="nb-NO" sz="2000">
                <a:latin typeface="Times New Roman" charset="0"/>
                <a:ea typeface="Times New Roman" charset="0"/>
                <a:cs typeface="Times New Roman" charset="0"/>
              </a:rPr>
              <a:t>(Dept. </a:t>
            </a:r>
            <a:r>
              <a:rPr lang="nb-NO" sz="2000" dirty="0" err="1">
                <a:latin typeface="Times New Roman" charset="0"/>
                <a:ea typeface="Times New Roman" charset="0"/>
                <a:cs typeface="Times New Roman" charset="0"/>
              </a:rPr>
              <a:t>of</a:t>
            </a:r>
            <a:r>
              <a:rPr lang="nb-NO" sz="2000" dirty="0">
                <a:latin typeface="Times New Roman" charset="0"/>
                <a:ea typeface="Times New Roman" charset="0"/>
                <a:cs typeface="Times New Roman" charset="0"/>
              </a:rPr>
              <a:t> Energy and </a:t>
            </a:r>
            <a:r>
              <a:rPr lang="nb-NO" sz="2000" dirty="0" err="1">
                <a:latin typeface="Times New Roman" charset="0"/>
                <a:ea typeface="Times New Roman" charset="0"/>
                <a:cs typeface="Times New Roman" charset="0"/>
              </a:rPr>
              <a:t>Process</a:t>
            </a:r>
            <a:r>
              <a:rPr lang="nb-NO" sz="2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nb-NO" sz="2000" dirty="0" err="1">
                <a:latin typeface="Times New Roman" charset="0"/>
                <a:ea typeface="Times New Roman" charset="0"/>
                <a:cs typeface="Times New Roman" charset="0"/>
              </a:rPr>
              <a:t>engineering</a:t>
            </a:r>
            <a:r>
              <a:rPr lang="nb-NO" sz="2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r>
              <a:rPr lang="nb-NO" dirty="0">
                <a:latin typeface="Times New Roman" charset="0"/>
                <a:ea typeface="Times New Roman" charset="0"/>
                <a:cs typeface="Times New Roman" charset="0"/>
              </a:rPr>
              <a:t>Segmentering og CFD modellering av pasienter før og etter nesekirurgi, validering av resultater fra </a:t>
            </a:r>
            <a:r>
              <a:rPr lang="nb-NO" dirty="0" err="1">
                <a:latin typeface="Times New Roman" charset="0"/>
                <a:ea typeface="Times New Roman" charset="0"/>
                <a:cs typeface="Times New Roman" charset="0"/>
              </a:rPr>
              <a:t>rhinomanometri</a:t>
            </a:r>
            <a:r>
              <a:rPr lang="nb-NO" dirty="0">
                <a:latin typeface="Times New Roman" charset="0"/>
                <a:ea typeface="Times New Roman" charset="0"/>
                <a:cs typeface="Times New Roman" charset="0"/>
              </a:rPr>
              <a:t> og </a:t>
            </a:r>
            <a:r>
              <a:rPr lang="nb-NO" dirty="0" err="1">
                <a:latin typeface="Times New Roman" charset="0"/>
                <a:ea typeface="Times New Roman" charset="0"/>
                <a:cs typeface="Times New Roman" charset="0"/>
              </a:rPr>
              <a:t>rhinoresistometri</a:t>
            </a:r>
            <a:r>
              <a:rPr lang="nb-NO" dirty="0">
                <a:latin typeface="Times New Roman" charset="0"/>
                <a:ea typeface="Times New Roman" charset="0"/>
                <a:cs typeface="Times New Roman" charset="0"/>
              </a:rPr>
              <a:t> mot CFD.</a:t>
            </a:r>
          </a:p>
          <a:p>
            <a:endParaRPr lang="nb-NO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nb-NO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nb-NO" sz="2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209" y="316210"/>
            <a:ext cx="2460466" cy="29239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209" y="3428999"/>
            <a:ext cx="365760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5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Fellesartikler med IVT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Instiutt</a:t>
            </a:r>
            <a:r>
              <a:rPr lang="nb-NO" dirty="0"/>
              <a:t> for </a:t>
            </a:r>
            <a:r>
              <a:rPr lang="nb-NO" dirty="0" err="1"/>
              <a:t>prossessteknikk</a:t>
            </a:r>
            <a:r>
              <a:rPr lang="nb-NO" dirty="0"/>
              <a:t> og </a:t>
            </a:r>
            <a:r>
              <a:rPr lang="nb-NO" dirty="0" err="1"/>
              <a:t>biomekanikk</a:t>
            </a:r>
            <a:r>
              <a:rPr lang="nb-NO" dirty="0"/>
              <a:t>; kritisk lukningstrykk i ulike segmenter (bløt gane, tungerot, </a:t>
            </a:r>
            <a:r>
              <a:rPr lang="nb-NO" dirty="0" err="1"/>
              <a:t>faryngealmuskulatur</a:t>
            </a:r>
            <a:r>
              <a:rPr lang="nb-NO" dirty="0"/>
              <a:t>)</a:t>
            </a:r>
          </a:p>
          <a:p>
            <a:r>
              <a:rPr lang="nb-NO" dirty="0"/>
              <a:t>Sintef (CFD modellering som validering av effekt av nesekirurgi)</a:t>
            </a:r>
          </a:p>
          <a:p>
            <a:r>
              <a:rPr lang="nb-NO" dirty="0"/>
              <a:t>Simuleringsverktøy (virtuell kirurgi på modell in </a:t>
            </a:r>
            <a:r>
              <a:rPr lang="nb-NO" dirty="0" err="1"/>
              <a:t>vitro</a:t>
            </a:r>
            <a:r>
              <a:rPr lang="nb-NO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0625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Fluid </a:t>
            </a:r>
            <a:r>
              <a:rPr lang="nb-NO" dirty="0" err="1"/>
              <a:t>Structure</a:t>
            </a:r>
            <a:r>
              <a:rPr lang="nb-NO" dirty="0"/>
              <a:t> </a:t>
            </a:r>
            <a:r>
              <a:rPr lang="nb-NO" dirty="0" err="1"/>
              <a:t>Interaction</a:t>
            </a:r>
            <a:r>
              <a:rPr lang="nb-NO" dirty="0"/>
              <a:t> er et fenomen som beskriver en gjensidig påvirkning mellom en solid eller dynamisk struktur (eks; luftrør, svelg) og en ytre eller intern strømning (eks inspirasjonsluften).</a:t>
            </a:r>
          </a:p>
          <a:p>
            <a:r>
              <a:rPr lang="nb-NO" dirty="0"/>
              <a:t>Når en strøm (luft, vann, olje) treffer et objekt vil det påvirke objektet med en viss kraft som kan deformere objektet.</a:t>
            </a:r>
          </a:p>
          <a:p>
            <a:r>
              <a:rPr lang="nb-NO" dirty="0"/>
              <a:t>Disse deformasjonene kan være svært små eller store, alt avhengig av trykket og hastigheten av strømningen, og av egenskaper ved objektet som treffes.</a:t>
            </a:r>
          </a:p>
          <a:p>
            <a:r>
              <a:rPr lang="nb-NO" dirty="0"/>
              <a:t>Selv små deformasjoner av objektet kan lede trykkendringer i strømningen, som igjen gir endringer i hastigheten.</a:t>
            </a:r>
          </a:p>
        </p:txBody>
      </p:sp>
    </p:spTree>
    <p:extLst>
      <p:ext uri="{BB962C8B-B14F-4D97-AF65-F5344CB8AC3E}">
        <p14:creationId xmlns:p14="http://schemas.microsoft.com/office/powerpoint/2010/main" val="3140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Moderne strømningsfysikk som Fluid </a:t>
            </a:r>
            <a:r>
              <a:rPr lang="nb-NO" dirty="0" err="1"/>
              <a:t>Structure</a:t>
            </a:r>
            <a:r>
              <a:rPr lang="nb-NO" dirty="0"/>
              <a:t> </a:t>
            </a:r>
            <a:r>
              <a:rPr lang="nb-NO" dirty="0" err="1"/>
              <a:t>Interaction</a:t>
            </a:r>
            <a:r>
              <a:rPr lang="nb-NO" dirty="0"/>
              <a:t> kan bidra til å forklare endringer i luftveiene ved søvnapne.</a:t>
            </a:r>
          </a:p>
          <a:p>
            <a:r>
              <a:rPr lang="nb-NO" dirty="0"/>
              <a:t>CFD modeller kan i fremtiden bli et virtuelt verktøy som kan  predikere effekt av inngrep i luftveiene.</a:t>
            </a:r>
          </a:p>
          <a:p>
            <a:r>
              <a:rPr lang="nb-NO" dirty="0"/>
              <a:t>Krever tverrfaglig samarbeid med institusjoner som har høy teknologisk kompetanse.</a:t>
            </a:r>
          </a:p>
        </p:txBody>
      </p:sp>
    </p:spTree>
    <p:extLst>
      <p:ext uri="{BB962C8B-B14F-4D97-AF65-F5344CB8AC3E}">
        <p14:creationId xmlns:p14="http://schemas.microsoft.com/office/powerpoint/2010/main" val="370889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12 PostOp 22.1M tet dominated_extended_outlet LES Q-criterion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73275" y="1600200"/>
            <a:ext cx="8045450" cy="4525963"/>
          </a:xfrm>
        </p:spPr>
      </p:pic>
    </p:spTree>
    <p:extLst>
      <p:ext uri="{BB962C8B-B14F-4D97-AF65-F5344CB8AC3E}">
        <p14:creationId xmlns:p14="http://schemas.microsoft.com/office/powerpoint/2010/main" val="100433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For å beskrive denne gjensidige påvirkningen mellom luftstrøm og luftrør må man benytte en kombinasjon av de fysiske lover som regulerer bevegelse av en strøm:</a:t>
            </a:r>
          </a:p>
          <a:p>
            <a:endParaRPr lang="nb-NO" dirty="0"/>
          </a:p>
          <a:p>
            <a:r>
              <a:rPr lang="nb-NO" dirty="0"/>
              <a:t>- </a:t>
            </a:r>
            <a:r>
              <a:rPr lang="nb-NO" dirty="0" err="1"/>
              <a:t>Navier</a:t>
            </a:r>
            <a:r>
              <a:rPr lang="nb-NO" dirty="0"/>
              <a:t>-Stokes </a:t>
            </a:r>
            <a:r>
              <a:rPr lang="nb-NO" dirty="0" err="1"/>
              <a:t>equations</a:t>
            </a:r>
            <a:r>
              <a:rPr lang="nb-NO" dirty="0"/>
              <a:t> </a:t>
            </a:r>
          </a:p>
          <a:p>
            <a:r>
              <a:rPr lang="nb-NO" dirty="0"/>
              <a:t>- Reynolds </a:t>
            </a:r>
            <a:r>
              <a:rPr lang="nb-NO" dirty="0" err="1"/>
              <a:t>number</a:t>
            </a:r>
            <a:endParaRPr lang="nb-NO" dirty="0"/>
          </a:p>
          <a:p>
            <a:r>
              <a:rPr lang="nb-NO" dirty="0"/>
              <a:t>- Mach </a:t>
            </a:r>
            <a:r>
              <a:rPr lang="nb-NO" dirty="0" err="1"/>
              <a:t>number</a:t>
            </a:r>
            <a:endParaRPr lang="nb-NO" dirty="0"/>
          </a:p>
          <a:p>
            <a:endParaRPr lang="nb-NO" dirty="0"/>
          </a:p>
          <a:p>
            <a:r>
              <a:rPr lang="nb-NO" dirty="0"/>
              <a:t>I tillegg må man vurdere fysiske egenskaper ved selve objektet (luftrøret): Elastisitet i vev.</a:t>
            </a:r>
          </a:p>
        </p:txBody>
      </p:sp>
    </p:spTree>
    <p:extLst>
      <p:ext uri="{BB962C8B-B14F-4D97-AF65-F5344CB8AC3E}">
        <p14:creationId xmlns:p14="http://schemas.microsoft.com/office/powerpoint/2010/main" val="3332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Krever samarbeid med institusjoner med høy matematisk og </a:t>
            </a:r>
            <a:r>
              <a:rPr lang="nb-NO" dirty="0" err="1"/>
              <a:t>ingeniørmessig</a:t>
            </a:r>
            <a:r>
              <a:rPr lang="nb-NO" dirty="0"/>
              <a:t> </a:t>
            </a:r>
            <a:r>
              <a:rPr lang="nb-NO" dirty="0" err="1"/>
              <a:t>kompentanse</a:t>
            </a:r>
            <a:r>
              <a:rPr lang="nb-NO" dirty="0"/>
              <a:t> </a:t>
            </a:r>
            <a:r>
              <a:rPr lang="nb-NO" dirty="0" err="1"/>
              <a:t>pga</a:t>
            </a:r>
            <a:r>
              <a:rPr lang="nb-NO" dirty="0"/>
              <a:t> avansert numerisk matematikk og bruk av kostbare analyseverktøy (</a:t>
            </a:r>
            <a:r>
              <a:rPr lang="nb-NO" dirty="0" err="1"/>
              <a:t>Ansys</a:t>
            </a:r>
            <a:r>
              <a:rPr lang="nb-NO" dirty="0"/>
              <a:t>, </a:t>
            </a:r>
            <a:r>
              <a:rPr lang="nb-NO" dirty="0" err="1"/>
              <a:t>Fluent</a:t>
            </a:r>
            <a:r>
              <a:rPr lang="nb-NO" dirty="0"/>
              <a:t>, </a:t>
            </a:r>
            <a:r>
              <a:rPr lang="nb-NO" dirty="0" err="1"/>
              <a:t>Mimics</a:t>
            </a:r>
            <a:r>
              <a:rPr lang="nb-NO"/>
              <a:t>).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2278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8" descr="Bykart_NTNU_ppt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563" b="-5070"/>
          <a:stretch/>
        </p:blipFill>
        <p:spPr bwMode="auto">
          <a:xfrm>
            <a:off x="1981200" y="274639"/>
            <a:ext cx="8229600" cy="60807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2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FRINATEK – fagkomite for matematikk, naturvitenskap og teknologi. 11,9 </a:t>
            </a:r>
            <a:r>
              <a:rPr lang="nb-NO" dirty="0" err="1"/>
              <a:t>mill</a:t>
            </a:r>
            <a:r>
              <a:rPr lang="nb-NO" dirty="0"/>
              <a:t> NOK 2014-2017.</a:t>
            </a:r>
          </a:p>
          <a:p>
            <a:r>
              <a:rPr lang="nb-NO" dirty="0" err="1"/>
              <a:t>Aleris</a:t>
            </a:r>
            <a:r>
              <a:rPr lang="nb-NO" dirty="0"/>
              <a:t> </a:t>
            </a:r>
            <a:r>
              <a:rPr lang="nb-NO" dirty="0" err="1"/>
              <a:t>forskningsfond</a:t>
            </a:r>
            <a:r>
              <a:rPr lang="nb-NO" dirty="0"/>
              <a:t> 180 000 NOK 2013.</a:t>
            </a:r>
          </a:p>
          <a:p>
            <a:r>
              <a:rPr lang="nb-NO" dirty="0"/>
              <a:t>Tverrfaglig forskergruppe; institutt for </a:t>
            </a:r>
            <a:r>
              <a:rPr lang="nb-NO" dirty="0" err="1"/>
              <a:t>nevrovitenskap</a:t>
            </a:r>
            <a:r>
              <a:rPr lang="nb-NO" dirty="0"/>
              <a:t> (NTNU), institutt for ingeniørvitenskap (NTNU) og Sintef avdeling for materialer og kjemi, samt ØNH </a:t>
            </a:r>
            <a:r>
              <a:rPr lang="nb-NO" dirty="0" err="1"/>
              <a:t>avd</a:t>
            </a:r>
            <a:r>
              <a:rPr lang="nb-NO" dirty="0"/>
              <a:t> </a:t>
            </a:r>
            <a:r>
              <a:rPr lang="nb-NO" dirty="0" err="1"/>
              <a:t>Aleris</a:t>
            </a:r>
            <a:r>
              <a:rPr lang="nb-NO" dirty="0"/>
              <a:t> sykehus Trondheim.</a:t>
            </a:r>
          </a:p>
          <a:p>
            <a:r>
              <a:rPr lang="nb-NO" dirty="0" err="1"/>
              <a:t>Hovedtese</a:t>
            </a:r>
            <a:r>
              <a:rPr lang="nb-NO" dirty="0"/>
              <a:t>: å forstå hvordan </a:t>
            </a:r>
            <a:r>
              <a:rPr lang="nb-NO" dirty="0" err="1"/>
              <a:t>biomekaniske</a:t>
            </a:r>
            <a:r>
              <a:rPr lang="nb-NO" dirty="0"/>
              <a:t> egenskaper i de øvre luftveier endres endres ved kirurgiske inngrep i nesekaviteten, og hvordan endringer i luftstrømmen (trykk, hastighet og turbulens) kan gi opphav til interaksjon mellom luftstrømmen og luftveien som resulterer i kollaps av øvre luftveier.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5850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4 hovedområder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defTabSz="914400">
              <a:spcBef>
                <a:spcPts val="0"/>
              </a:spcBef>
              <a:buFontTx/>
              <a:buAutoNum type="arabicPeriod"/>
              <a:defRPr/>
            </a:pPr>
            <a:r>
              <a:rPr lang="nb-NO" dirty="0"/>
              <a:t>Klinisk forskning</a:t>
            </a:r>
          </a:p>
          <a:p>
            <a:pPr marL="514350" indent="-514350" defTabSz="914400">
              <a:spcBef>
                <a:spcPts val="0"/>
              </a:spcBef>
              <a:buFontTx/>
              <a:buAutoNum type="arabicPeriod"/>
              <a:defRPr/>
            </a:pPr>
            <a:r>
              <a:rPr lang="nb-NO" dirty="0"/>
              <a:t>Soft </a:t>
            </a:r>
            <a:r>
              <a:rPr lang="nb-NO" dirty="0" err="1"/>
              <a:t>Tissue</a:t>
            </a:r>
            <a:r>
              <a:rPr lang="nb-NO" dirty="0"/>
              <a:t> </a:t>
            </a:r>
            <a:r>
              <a:rPr lang="nb-NO" dirty="0" err="1"/>
              <a:t>Modeling</a:t>
            </a:r>
            <a:endParaRPr lang="nb-NO" dirty="0"/>
          </a:p>
          <a:p>
            <a:pPr marL="514350" indent="-514350" defTabSz="914400">
              <a:spcBef>
                <a:spcPts val="0"/>
              </a:spcBef>
              <a:buFontTx/>
              <a:buAutoNum type="arabicPeriod"/>
              <a:defRPr/>
            </a:pPr>
            <a:r>
              <a:rPr lang="nb-NO" dirty="0"/>
              <a:t>Mathematical </a:t>
            </a:r>
            <a:r>
              <a:rPr lang="nb-NO" dirty="0" err="1"/>
              <a:t>Modeling</a:t>
            </a:r>
            <a:endParaRPr lang="nb-NO" dirty="0"/>
          </a:p>
          <a:p>
            <a:pPr marL="514350" indent="-514350" defTabSz="914400">
              <a:spcBef>
                <a:spcPts val="0"/>
              </a:spcBef>
              <a:buFontTx/>
              <a:buAutoNum type="arabicPeriod"/>
              <a:defRPr/>
            </a:pPr>
            <a:r>
              <a:rPr lang="nb-NO" dirty="0" err="1"/>
              <a:t>Patient</a:t>
            </a:r>
            <a:r>
              <a:rPr lang="nb-NO" dirty="0"/>
              <a:t> </a:t>
            </a:r>
            <a:r>
              <a:rPr lang="nb-NO" dirty="0" err="1"/>
              <a:t>Specific</a:t>
            </a:r>
            <a:r>
              <a:rPr lang="nb-NO" dirty="0"/>
              <a:t> </a:t>
            </a:r>
            <a:r>
              <a:rPr lang="nb-NO" dirty="0" err="1"/>
              <a:t>Modeling</a:t>
            </a:r>
            <a:r>
              <a:rPr lang="nb-NO" dirty="0"/>
              <a:t> for </a:t>
            </a:r>
            <a:r>
              <a:rPr lang="nb-NO" dirty="0" err="1"/>
              <a:t>prediction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Success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OSAS </a:t>
            </a:r>
            <a:r>
              <a:rPr lang="nb-NO" dirty="0" err="1"/>
              <a:t>surgery</a:t>
            </a:r>
            <a:endParaRPr lang="nb-NO" dirty="0"/>
          </a:p>
          <a:p>
            <a:pPr marL="457200" indent="-457200" defTabSz="914400">
              <a:spcBef>
                <a:spcPts val="0"/>
              </a:spcBef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654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4 hovedområder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defTabSz="914400">
              <a:spcBef>
                <a:spcPts val="0"/>
              </a:spcBef>
              <a:buFontTx/>
              <a:buAutoNum type="arabicPeriod"/>
              <a:defRPr/>
            </a:pPr>
            <a:r>
              <a:rPr lang="nb-NO" dirty="0">
                <a:solidFill>
                  <a:srgbClr val="0070C0"/>
                </a:solidFill>
              </a:rPr>
              <a:t>Klinisk forskning (Professor Nordgård, Moxness, </a:t>
            </a:r>
            <a:r>
              <a:rPr lang="nb-NO" dirty="0" err="1">
                <a:solidFill>
                  <a:srgbClr val="0070C0"/>
                </a:solidFill>
              </a:rPr>
              <a:t>Bugten</a:t>
            </a:r>
            <a:r>
              <a:rPr lang="nb-NO" dirty="0">
                <a:solidFill>
                  <a:srgbClr val="0070C0"/>
                </a:solidFill>
              </a:rPr>
              <a:t>, Thorstensen, INM)</a:t>
            </a:r>
          </a:p>
          <a:p>
            <a:pPr marL="514350" indent="-514350" defTabSz="914400">
              <a:spcBef>
                <a:spcPts val="0"/>
              </a:spcBef>
              <a:buFontTx/>
              <a:buAutoNum type="arabicPeriod"/>
              <a:defRPr/>
            </a:pPr>
            <a:r>
              <a:rPr lang="nb-NO" dirty="0"/>
              <a:t>Soft </a:t>
            </a:r>
            <a:r>
              <a:rPr lang="nb-NO" dirty="0" err="1"/>
              <a:t>Tissue</a:t>
            </a:r>
            <a:r>
              <a:rPr lang="nb-NO" dirty="0"/>
              <a:t> </a:t>
            </a:r>
            <a:r>
              <a:rPr lang="nb-NO" dirty="0" err="1"/>
              <a:t>Modeling</a:t>
            </a:r>
            <a:r>
              <a:rPr lang="nb-NO" dirty="0"/>
              <a:t> (Professor Bjørn </a:t>
            </a:r>
            <a:r>
              <a:rPr lang="nb-NO" dirty="0" err="1"/>
              <a:t>Skallerud</a:t>
            </a:r>
            <a:r>
              <a:rPr lang="nb-NO" dirty="0"/>
              <a:t>, </a:t>
            </a:r>
            <a:r>
              <a:rPr lang="nb-NO" dirty="0" err="1"/>
              <a:t>Hongliang</a:t>
            </a:r>
            <a:r>
              <a:rPr lang="nb-NO" dirty="0"/>
              <a:t> Liu, IVT)</a:t>
            </a:r>
          </a:p>
          <a:p>
            <a:pPr marL="514350" indent="-514350" defTabSz="914400">
              <a:spcBef>
                <a:spcPts val="0"/>
              </a:spcBef>
              <a:buFontTx/>
              <a:buAutoNum type="arabicPeriod"/>
              <a:defRPr/>
            </a:pPr>
            <a:r>
              <a:rPr lang="nb-NO" dirty="0"/>
              <a:t>Mathematical </a:t>
            </a:r>
            <a:r>
              <a:rPr lang="nb-NO" dirty="0" err="1"/>
              <a:t>Modeling</a:t>
            </a:r>
            <a:r>
              <a:rPr lang="nb-NO" dirty="0"/>
              <a:t> (Professor Bernhard Müller, </a:t>
            </a:r>
            <a:r>
              <a:rPr lang="nb-NO" dirty="0" err="1"/>
              <a:t>Mohammadtaghi</a:t>
            </a:r>
            <a:r>
              <a:rPr lang="nb-NO" dirty="0"/>
              <a:t> </a:t>
            </a:r>
            <a:r>
              <a:rPr lang="nb-NO" dirty="0" err="1"/>
              <a:t>Khalili</a:t>
            </a:r>
            <a:r>
              <a:rPr lang="nb-NO" dirty="0"/>
              <a:t> IVT)</a:t>
            </a:r>
          </a:p>
          <a:p>
            <a:pPr marL="514350" indent="-514350" defTabSz="914400">
              <a:spcBef>
                <a:spcPts val="0"/>
              </a:spcBef>
              <a:buFontTx/>
              <a:buAutoNum type="arabicPeriod"/>
              <a:defRPr/>
            </a:pPr>
            <a:r>
              <a:rPr lang="nb-NO" dirty="0" err="1"/>
              <a:t>Patient</a:t>
            </a:r>
            <a:r>
              <a:rPr lang="nb-NO" dirty="0"/>
              <a:t> </a:t>
            </a:r>
            <a:r>
              <a:rPr lang="nb-NO" dirty="0" err="1"/>
              <a:t>Specific</a:t>
            </a:r>
            <a:r>
              <a:rPr lang="nb-NO" dirty="0"/>
              <a:t> </a:t>
            </a:r>
            <a:r>
              <a:rPr lang="nb-NO" dirty="0" err="1"/>
              <a:t>Modeling</a:t>
            </a:r>
            <a:r>
              <a:rPr lang="nb-NO" dirty="0"/>
              <a:t> for </a:t>
            </a:r>
            <a:r>
              <a:rPr lang="nb-NO" dirty="0" err="1"/>
              <a:t>prediction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Success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OSAS </a:t>
            </a:r>
            <a:r>
              <a:rPr lang="nb-NO" dirty="0" err="1"/>
              <a:t>surgery</a:t>
            </a:r>
            <a:r>
              <a:rPr lang="nb-NO" dirty="0"/>
              <a:t> (Seniorforsker Sverre </a:t>
            </a:r>
            <a:r>
              <a:rPr lang="nb-NO" dirty="0" err="1"/>
              <a:t>Gullikstad</a:t>
            </a:r>
            <a:r>
              <a:rPr lang="nb-NO" dirty="0"/>
              <a:t> Johnsen)</a:t>
            </a:r>
          </a:p>
          <a:p>
            <a:pPr marL="457200" indent="-457200" defTabSz="914400">
              <a:spcBef>
                <a:spcPts val="0"/>
              </a:spcBef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90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Klinisk forskning</a:t>
            </a:r>
          </a:p>
        </p:txBody>
      </p:sp>
      <p:sp>
        <p:nvSpPr>
          <p:cNvPr id="4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Retrospektiv kohort; en synergistisk effekt av volumreduksjon og septumplastikk hos OSA pasienter.</a:t>
            </a:r>
          </a:p>
          <a:p>
            <a:r>
              <a:rPr lang="nb-NO" dirty="0"/>
              <a:t>Prospektiv analyse av geometri og </a:t>
            </a:r>
            <a:r>
              <a:rPr lang="nb-NO" dirty="0" err="1"/>
              <a:t>flow</a:t>
            </a:r>
            <a:r>
              <a:rPr lang="nb-NO" dirty="0"/>
              <a:t> hos pasienter med OSA </a:t>
            </a:r>
            <a:r>
              <a:rPr lang="nb-NO" dirty="0" err="1"/>
              <a:t>vs</a:t>
            </a:r>
            <a:r>
              <a:rPr lang="nb-NO" dirty="0"/>
              <a:t> friske individer.</a:t>
            </a:r>
          </a:p>
          <a:p>
            <a:r>
              <a:rPr lang="nb-NO" dirty="0"/>
              <a:t>Prospektiv studie 2015-17; 30 pasienter med OSA og nasalstenose som krever kirurgisk behandling. Søvnregistrering, CT og MR av nesekavitet og luftrør før og etter kirurgi.  Akustisk </a:t>
            </a:r>
            <a:r>
              <a:rPr lang="nb-NO" dirty="0" err="1"/>
              <a:t>rhinometri</a:t>
            </a:r>
            <a:r>
              <a:rPr lang="nb-NO" dirty="0"/>
              <a:t>, </a:t>
            </a:r>
            <a:r>
              <a:rPr lang="nb-NO" dirty="0" err="1"/>
              <a:t>Rhinomanometri</a:t>
            </a:r>
            <a:r>
              <a:rPr lang="nb-NO" dirty="0"/>
              <a:t>, </a:t>
            </a:r>
            <a:r>
              <a:rPr lang="nb-NO" dirty="0" err="1"/>
              <a:t>rhinoresistometri</a:t>
            </a:r>
            <a:r>
              <a:rPr lang="nb-NO" dirty="0"/>
              <a:t> og PNIF før og etter kirurgi. Gir informasjon som kan benyttes i en CFD modell for å studere FSI hos pasientene. </a:t>
            </a:r>
          </a:p>
        </p:txBody>
      </p:sp>
    </p:spTree>
    <p:extLst>
      <p:ext uri="{BB962C8B-B14F-4D97-AF65-F5344CB8AC3E}">
        <p14:creationId xmlns:p14="http://schemas.microsoft.com/office/powerpoint/2010/main" val="196640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3393</TotalTime>
  <Words>1272</Words>
  <Application>Microsoft Macintosh PowerPoint</Application>
  <PresentationFormat>Widescreen</PresentationFormat>
  <Paragraphs>186</Paragraphs>
  <Slides>21</Slides>
  <Notes>1</Notes>
  <HiddenSlides>0</HiddenSlides>
  <MMClips>1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5" baseType="lpstr">
      <vt:lpstr>Calibri</vt:lpstr>
      <vt:lpstr>Times New Roman</vt:lpstr>
      <vt:lpstr>Arial</vt:lpstr>
      <vt:lpstr>Office-tema</vt:lpstr>
      <vt:lpstr>Modeling of Obstructive Sleep Apnea by Fluid Structure Interaction in The Upper airways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4 hovedområder</vt:lpstr>
      <vt:lpstr>4 hovedområder</vt:lpstr>
      <vt:lpstr>Klinisk forskning</vt:lpstr>
      <vt:lpstr>Klinisk forskning</vt:lpstr>
      <vt:lpstr>Prospektiv case-control studie</vt:lpstr>
      <vt:lpstr>PowerPoint-presentasjon</vt:lpstr>
      <vt:lpstr>PowerPoint-presentasjon</vt:lpstr>
      <vt:lpstr>PowerPoint-presentasjon</vt:lpstr>
      <vt:lpstr>Klinisk forskning</vt:lpstr>
      <vt:lpstr>PowerPoint-presentasjon</vt:lpstr>
      <vt:lpstr>PowerPoint-presentasjon</vt:lpstr>
      <vt:lpstr>PowerPoint-presentasjon</vt:lpstr>
      <vt:lpstr>Fellesartikler med IVT</vt:lpstr>
      <vt:lpstr>Oppsummert</vt:lpstr>
      <vt:lpstr>PowerPoint-presentasjon</vt:lpstr>
    </vt:vector>
  </TitlesOfParts>
  <Company>NTNU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Mads Henrik Strand Moxness</cp:lastModifiedBy>
  <cp:revision>164</cp:revision>
  <dcterms:created xsi:type="dcterms:W3CDTF">2013-06-10T16:56:09Z</dcterms:created>
  <dcterms:modified xsi:type="dcterms:W3CDTF">2016-10-31T17:45:09Z</dcterms:modified>
</cp:coreProperties>
</file>